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/ COVER layout. Deep-green ground, reversed logo, three-line statement headline. Replace the headline and subtitle; keep the logo, the teal pool motif and the footer. Use for the opening slide of any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layout. Numbered two-column cards. Replace section names and one-line descriptions; delete a card if you have fewer than six sections and re-space the rest.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DIVIDER layout. Big teal section number on deep green. Change the number, section label and title for each new part of the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CONTENT layout. Title, a column of labelled points with teal square markers, and a green-soft summary card on the right. The most-used working slide. Add or remove point rows to fit.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TWO-COLUMN layout. Before/after or option A/B. Left card white and muted, right card green-soft to signal the preferred state. Keep bullet counts even.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 CALLOUT layout. Three big Space Grotesk numbers on paper tiles, each colour-coded (green for people, gold for money, deep green for legal). Replace figures and labels; two or four tiles also work by adjusting width.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QUOTE layout. Deep-green ground, oversized quotation mark, resident voice. Keep quotes short and real. Use to break up dense sections.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/ CONTACT layout. Mirror of the cover. Reversed logo, call to action, three contact blocks. Always the last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C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194560"/>
            <a:ext cx="5852160" cy="5852160"/>
          </a:xfrm>
          <a:prstGeom prst="ellipse">
            <a:avLst/>
          </a:prstGeom>
          <a:solidFill>
            <a:srgbClr val="0E5C38">
              <a:alpha val="36000"/>
            </a:srgbClr>
          </a:solidFill>
          <a:ln/>
        </p:spPr>
      </p:sp>
      <p:pic>
        <p:nvPicPr>
          <p:cNvPr id="3" name="Image 0" descr="/tmp/deck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640080"/>
            <a:ext cx="3291840" cy="562708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13232" y="2148840"/>
            <a:ext cx="566928" cy="238110"/>
          </a:xfrm>
          <a:prstGeom prst="roundRect">
            <a:avLst>
              <a:gd name="adj" fmla="val 15361"/>
            </a:avLst>
          </a:prstGeom>
          <a:solidFill>
            <a:srgbClr val="56CBC8"/>
          </a:solidFill>
          <a:ln/>
        </p:spPr>
      </p:sp>
      <p:sp>
        <p:nvSpPr>
          <p:cNvPr id="5" name="Text 2"/>
          <p:cNvSpPr/>
          <p:nvPr/>
        </p:nvSpPr>
        <p:spPr>
          <a:xfrm>
            <a:off x="685800" y="27889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CAMPAIGN BRIEFING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3063240"/>
            <a:ext cx="859536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Our building.</a:t>
            </a:r>
            <a:endParaRPr lang="en-US" sz="5200" dirty="0"/>
          </a:p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Our money.</a:t>
            </a:r>
            <a:endParaRPr lang="en-US" sz="5200" dirty="0"/>
          </a:p>
          <a:p>
            <a:pPr algn="l" indent="0" marL="0">
              <a:lnSpc>
                <a:spcPts val="52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Our decisions.</a:t>
            </a:r>
            <a:endParaRPr lang="en-US" sz="5200" dirty="0"/>
          </a:p>
        </p:txBody>
      </p:sp>
      <p:sp>
        <p:nvSpPr>
          <p:cNvPr id="7" name="Text 4"/>
          <p:cNvSpPr/>
          <p:nvPr/>
        </p:nvSpPr>
        <p:spPr>
          <a:xfrm>
            <a:off x="685800" y="5532120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CFE9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Right to Manage at Embassy Gardens — a plain-English briefing for leaseholders and neighbours.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5800" y="6263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pc="100" kern="0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EGRA · embassygardens-rtm.com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159A57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CONTENTS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we'll cover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566928" y="1920240"/>
            <a:ext cx="55321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DEDA"/>
            </a:solidFill>
            <a:prstDash val="solid"/>
          </a:ln>
          <a:effectLst>
            <a:outerShdw sx="100000" sy="100000" kx="0" ky="0" algn="bl" rotWithShape="0" blurRad="101600" dist="25400" dir="5400000">
              <a:srgbClr val="0F2C1F">
                <a:alpha val="6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212140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92808" y="2157984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Right to Manage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892808" y="257860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statutory right, in plain terms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391656" y="1920240"/>
            <a:ext cx="55321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DEDA"/>
            </a:solidFill>
            <a:prstDash val="solid"/>
          </a:ln>
          <a:effectLst>
            <a:outerShdw sx="100000" sy="100000" kx="0" ky="0" algn="bl" rotWithShape="0" blurRad="101600" dist="25400" dir="5400000">
              <a:srgbClr val="0F2C1F">
                <a:alpha val="6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647688" y="212140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7717536" y="2157984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changes on day one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717536" y="257860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Management, budgets and decisions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66928" y="3383280"/>
            <a:ext cx="55321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DEDA"/>
            </a:solidFill>
            <a:prstDash val="solid"/>
          </a:ln>
          <a:effectLst>
            <a:outerShdw sx="100000" sy="100000" kx="0" ky="0" algn="bl" rotWithShape="0" blurRad="101600" dist="25400" dir="5400000">
              <a:srgbClr val="0F2C1F">
                <a:alpha val="6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358444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892808" y="3621024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numbers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892808" y="404164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it costs and what it saves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391656" y="3383280"/>
            <a:ext cx="55321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DEDA"/>
            </a:solidFill>
            <a:prstDash val="solid"/>
          </a:ln>
          <a:effectLst>
            <a:outerShdw sx="100000" sy="100000" kx="0" ky="0" algn="bl" rotWithShape="0" blurRad="101600" dist="25400" dir="5400000">
              <a:srgbClr val="0F2C1F">
                <a:alpha val="6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647688" y="358444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04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717536" y="3621024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Our plan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7717536" y="404164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 registration to handover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66928" y="4846320"/>
            <a:ext cx="55321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DEDA"/>
            </a:solidFill>
            <a:prstDash val="solid"/>
          </a:ln>
          <a:effectLst>
            <a:outerShdw sx="100000" sy="100000" kx="0" ky="0" algn="bl" rotWithShape="0" blurRad="101600" dist="25400" dir="5400000">
              <a:srgbClr val="0F2C1F">
                <a:alpha val="6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22960" y="504748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05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892808" y="5084064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How to help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892808" y="550468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Register your flat, back the Fund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6391656" y="4846320"/>
            <a:ext cx="553212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CDEDA"/>
            </a:solidFill>
            <a:prstDash val="solid"/>
          </a:ln>
          <a:effectLst>
            <a:outerShdw sx="100000" sy="100000" kx="0" ky="0" algn="bl" rotWithShape="0" blurRad="101600" dist="25400" dir="5400000">
              <a:srgbClr val="0F2C1F">
                <a:alpha val="6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6647688" y="504748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06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7717536" y="5084064"/>
            <a:ext cx="3977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Questions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717536" y="5504688"/>
            <a:ext cx="3977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Ask us anything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Embassy Gardens · Right to Manage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10972800" y="6419088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2C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4206240"/>
            <a:ext cx="5486400" cy="5486400"/>
          </a:xfrm>
          <a:prstGeom prst="ellipse">
            <a:avLst/>
          </a:prstGeom>
          <a:solidFill>
            <a:srgbClr val="0E5C38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554480"/>
            <a:ext cx="3657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0" b="1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01</a:t>
            </a:r>
            <a:endParaRPr lang="en-US" sz="15000" dirty="0"/>
          </a:p>
        </p:txBody>
      </p:sp>
      <p:sp>
        <p:nvSpPr>
          <p:cNvPr id="4" name="Shape 2"/>
          <p:cNvSpPr/>
          <p:nvPr/>
        </p:nvSpPr>
        <p:spPr>
          <a:xfrm>
            <a:off x="731520" y="3794760"/>
            <a:ext cx="640080" cy="268834"/>
          </a:xfrm>
          <a:prstGeom prst="roundRect">
            <a:avLst>
              <a:gd name="adj" fmla="val 13605"/>
            </a:avLst>
          </a:prstGeom>
          <a:solidFill>
            <a:srgbClr val="56CBC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44348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SECTION ONE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70916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Right to Manage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713232" y="5715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CFE9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right that puts leaseholders in charge of their own building.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159A57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WHY RTM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6766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No court. No proving fault. A statutory right.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58368" y="2322576"/>
            <a:ext cx="201168" cy="201168"/>
          </a:xfrm>
          <a:prstGeom prst="roundRect">
            <a:avLst>
              <a:gd name="adj" fmla="val 13636"/>
            </a:avLst>
          </a:prstGeom>
          <a:solidFill>
            <a:srgbClr val="56CBC8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231136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Leaseholder-led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960120" y="2560320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Owners of the flats take over managing the building from the freeholder.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58368" y="3291840"/>
            <a:ext cx="201168" cy="201168"/>
          </a:xfrm>
          <a:prstGeom prst="roundRect">
            <a:avLst>
              <a:gd name="adj" fmla="val 13636"/>
            </a:avLst>
          </a:prstGeom>
          <a:solidFill>
            <a:srgbClr val="56CBC8"/>
          </a:solidFill>
          <a:ln/>
        </p:spPr>
      </p:sp>
      <p:sp>
        <p:nvSpPr>
          <p:cNvPr id="8" name="Text 6"/>
          <p:cNvSpPr/>
          <p:nvPr/>
        </p:nvSpPr>
        <p:spPr>
          <a:xfrm>
            <a:off x="960120" y="3200400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Set by statute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3529584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Granted under the Commonhold and Leasehold Reform Act 2002, no landlord permission needed.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58368" y="4261104"/>
            <a:ext cx="201168" cy="201168"/>
          </a:xfrm>
          <a:prstGeom prst="roundRect">
            <a:avLst>
              <a:gd name="adj" fmla="val 13636"/>
            </a:avLst>
          </a:prstGeom>
          <a:solidFill>
            <a:srgbClr val="56CBC8"/>
          </a:solidFill>
          <a:ln/>
        </p:spPr>
      </p:sp>
      <p:sp>
        <p:nvSpPr>
          <p:cNvPr id="11" name="Text 9"/>
          <p:cNvSpPr/>
          <p:nvPr/>
        </p:nvSpPr>
        <p:spPr>
          <a:xfrm>
            <a:off x="960120" y="4169664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Half of all flats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60120" y="4498848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Owners of at least 50% must join for the claim to proceed, so every flat counts.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58368" y="5230368"/>
            <a:ext cx="201168" cy="201168"/>
          </a:xfrm>
          <a:prstGeom prst="roundRect">
            <a:avLst>
              <a:gd name="adj" fmla="val 13636"/>
            </a:avLst>
          </a:prstGeom>
          <a:solidFill>
            <a:srgbClr val="56CBC8"/>
          </a:solidFill>
          <a:ln/>
        </p:spPr>
      </p:sp>
      <p:sp>
        <p:nvSpPr>
          <p:cNvPr id="14" name="Text 12"/>
          <p:cNvSpPr/>
          <p:nvPr/>
        </p:nvSpPr>
        <p:spPr>
          <a:xfrm>
            <a:off x="960120" y="5138928"/>
            <a:ext cx="6126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Reversible for you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960120" y="5468112"/>
            <a:ext cx="6217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Registering support is not a legal commitment and changes nothing about your lease.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7680960" y="1463040"/>
            <a:ext cx="3931920" cy="4297680"/>
          </a:xfrm>
          <a:prstGeom prst="rect">
            <a:avLst/>
          </a:prstGeom>
          <a:solidFill>
            <a:srgbClr val="E7F4EC"/>
          </a:solidFill>
          <a:ln/>
        </p:spPr>
      </p:sp>
      <p:sp>
        <p:nvSpPr>
          <p:cNvPr id="17" name="Text 15"/>
          <p:cNvSpPr/>
          <p:nvPr/>
        </p:nvSpPr>
        <p:spPr>
          <a:xfrm>
            <a:off x="8001000" y="182880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In one line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001000" y="2286000"/>
            <a:ext cx="33375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1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Right to Manage lets the leaseholders of a building take over its management, together, through a company they own.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8001000" y="5029200"/>
            <a:ext cx="3337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0E5C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more at embassygardens-rtm.com/why-rtm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Embassy Gardens · Right to Manage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972800" y="6419088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6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159A57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CHANGES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Freeholder-managed today vs leaseholder-managed tomorrow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66928" y="1874520"/>
            <a:ext cx="5349240" cy="4160520"/>
          </a:xfrm>
          <a:prstGeom prst="rect">
            <a:avLst/>
          </a:prstGeom>
          <a:solidFill>
            <a:srgbClr val="FFFFFF"/>
          </a:solidFill>
          <a:ln w="12700">
            <a:solidFill>
              <a:srgbClr val="DCDED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32688" y="2148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53585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Today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32688" y="2788920"/>
            <a:ext cx="46634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Freeholder appoints the managing agent</a:t>
            </a:r>
            <a:endParaRPr lang="en-US" sz="1400" dirty="0"/>
          </a:p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Service charges set with little say</a:t>
            </a:r>
            <a:endParaRPr lang="en-US" sz="1400" dirty="0"/>
          </a:p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Decisions made for you, not by you</a:t>
            </a:r>
            <a:endParaRPr lang="en-US" sz="1400" dirty="0"/>
          </a:p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Surpluses leave the building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263640" y="1874520"/>
            <a:ext cx="5349240" cy="4160520"/>
          </a:xfrm>
          <a:prstGeom prst="rect">
            <a:avLst/>
          </a:prstGeom>
          <a:solidFill>
            <a:srgbClr val="E7F4EC"/>
          </a:solidFill>
          <a:ln w="12700">
            <a:solidFill>
              <a:srgbClr val="DCDED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629400" y="21488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With RTM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629400" y="2788920"/>
            <a:ext cx="46634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F2C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 choose and hold the agent to account</a:t>
            </a:r>
            <a:endParaRPr lang="en-US" sz="1400" dirty="0"/>
          </a:p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F2C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Budgets set and scrutinised by residents</a:t>
            </a:r>
            <a:endParaRPr lang="en-US" sz="1400" dirty="0"/>
          </a:p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F2C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Decisions made by the people who live here</a:t>
            </a:r>
            <a:endParaRPr lang="en-US" sz="1400" dirty="0"/>
          </a:p>
          <a:p>
            <a:pPr algn="l" marL="228600" indent="-228600">
              <a:spcAft>
                <a:spcPts val="1200"/>
              </a:spcAft>
              <a:buSzPct val="100000"/>
              <a:buChar char="•"/>
            </a:pPr>
            <a:r>
              <a:rPr lang="en-US" sz="1400" dirty="0">
                <a:solidFill>
                  <a:srgbClr val="0F2C1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pound reinvested in the estate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Embassy Gardens · Right to Manage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0972800" y="6419088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159A57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THE NUMBERS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F2C1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What it takes, and what it costs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66928" y="2148840"/>
            <a:ext cx="3611880" cy="3291840"/>
          </a:xfrm>
          <a:prstGeom prst="rect">
            <a:avLst/>
          </a:prstGeom>
          <a:solidFill>
            <a:srgbClr val="F5F6F2"/>
          </a:solidFill>
          <a:ln/>
        </p:spPr>
      </p:sp>
      <p:sp>
        <p:nvSpPr>
          <p:cNvPr id="5" name="Text 3"/>
          <p:cNvSpPr/>
          <p:nvPr/>
        </p:nvSpPr>
        <p:spPr>
          <a:xfrm>
            <a:off x="886968" y="251460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159A57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50%</a:t>
            </a:r>
            <a:endParaRPr lang="en-US" sz="6600" dirty="0"/>
          </a:p>
        </p:txBody>
      </p:sp>
      <p:sp>
        <p:nvSpPr>
          <p:cNvPr id="6" name="Shape 4"/>
          <p:cNvSpPr/>
          <p:nvPr/>
        </p:nvSpPr>
        <p:spPr>
          <a:xfrm>
            <a:off x="932688" y="3931920"/>
            <a:ext cx="502920" cy="109728"/>
          </a:xfrm>
          <a:prstGeom prst="roundRect">
            <a:avLst>
              <a:gd name="adj" fmla="val 25000"/>
            </a:avLst>
          </a:prstGeom>
          <a:solidFill>
            <a:srgbClr val="56CBC8"/>
          </a:solidFill>
          <a:ln/>
        </p:spPr>
      </p:sp>
      <p:sp>
        <p:nvSpPr>
          <p:cNvPr id="7" name="Text 5"/>
          <p:cNvSpPr/>
          <p:nvPr/>
        </p:nvSpPr>
        <p:spPr>
          <a:xfrm>
            <a:off x="914400" y="41605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flats must register for the claim to proceed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453128" y="2148840"/>
            <a:ext cx="3611880" cy="3291840"/>
          </a:xfrm>
          <a:prstGeom prst="rect">
            <a:avLst/>
          </a:prstGeom>
          <a:solidFill>
            <a:srgbClr val="F5F6F2"/>
          </a:solidFill>
          <a:ln/>
        </p:spPr>
      </p:sp>
      <p:sp>
        <p:nvSpPr>
          <p:cNvPr id="9" name="Text 7"/>
          <p:cNvSpPr/>
          <p:nvPr/>
        </p:nvSpPr>
        <p:spPr>
          <a:xfrm>
            <a:off x="4773168" y="251460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C98A3C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£170</a:t>
            </a:r>
            <a:endParaRPr lang="en-US" sz="6600" dirty="0"/>
          </a:p>
        </p:txBody>
      </p:sp>
      <p:sp>
        <p:nvSpPr>
          <p:cNvPr id="10" name="Shape 8"/>
          <p:cNvSpPr/>
          <p:nvPr/>
        </p:nvSpPr>
        <p:spPr>
          <a:xfrm>
            <a:off x="4818888" y="3931920"/>
            <a:ext cx="502920" cy="109728"/>
          </a:xfrm>
          <a:prstGeom prst="roundRect">
            <a:avLst>
              <a:gd name="adj" fmla="val 25000"/>
            </a:avLst>
          </a:prstGeom>
          <a:solidFill>
            <a:srgbClr val="56CBC8"/>
          </a:solidFill>
          <a:ln/>
        </p:spPr>
      </p:sp>
      <p:sp>
        <p:nvSpPr>
          <p:cNvPr id="11" name="Text 9"/>
          <p:cNvSpPr/>
          <p:nvPr/>
        </p:nvSpPr>
        <p:spPr>
          <a:xfrm>
            <a:off x="4800600" y="41605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 apartment, the one-off RTM Fund contribution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339328" y="2148840"/>
            <a:ext cx="3611880" cy="3291840"/>
          </a:xfrm>
          <a:prstGeom prst="rect">
            <a:avLst/>
          </a:prstGeom>
          <a:solidFill>
            <a:srgbClr val="F5F6F2"/>
          </a:solidFill>
          <a:ln/>
        </p:spPr>
      </p:sp>
      <p:sp>
        <p:nvSpPr>
          <p:cNvPr id="13" name="Text 11"/>
          <p:cNvSpPr/>
          <p:nvPr/>
        </p:nvSpPr>
        <p:spPr>
          <a:xfrm>
            <a:off x="8659368" y="251460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6600" b="1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0</a:t>
            </a:r>
            <a:endParaRPr lang="en-US" sz="6600" dirty="0"/>
          </a:p>
        </p:txBody>
      </p:sp>
      <p:sp>
        <p:nvSpPr>
          <p:cNvPr id="14" name="Shape 12"/>
          <p:cNvSpPr/>
          <p:nvPr/>
        </p:nvSpPr>
        <p:spPr>
          <a:xfrm>
            <a:off x="8705088" y="3931920"/>
            <a:ext cx="502920" cy="109728"/>
          </a:xfrm>
          <a:prstGeom prst="roundRect">
            <a:avLst>
              <a:gd name="adj" fmla="val 25000"/>
            </a:avLst>
          </a:prstGeom>
          <a:solidFill>
            <a:srgbClr val="56CBC8"/>
          </a:solidFill>
          <a:ln/>
        </p:spPr>
      </p:sp>
      <p:sp>
        <p:nvSpPr>
          <p:cNvPr id="15" name="Text 13"/>
          <p:cNvSpPr/>
          <p:nvPr/>
        </p:nvSpPr>
        <p:spPr>
          <a:xfrm>
            <a:off x="8686800" y="416052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dirty="0">
                <a:solidFill>
                  <a:srgbClr val="53585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court cases needed, it is a statutory right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Embassy Gardens · Right to Manage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972800" y="6419088"/>
            <a:ext cx="6675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096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2C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0" b="1" dirty="0">
                <a:solidFill>
                  <a:srgbClr val="0E5C3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“</a:t>
            </a:r>
            <a:endParaRPr lang="en-US" sz="20000" dirty="0"/>
          </a:p>
        </p:txBody>
      </p:sp>
      <p:sp>
        <p:nvSpPr>
          <p:cNvPr id="3" name="Text 1"/>
          <p:cNvSpPr/>
          <p:nvPr/>
        </p:nvSpPr>
        <p:spPr>
          <a:xfrm>
            <a:off x="1280160" y="2286000"/>
            <a:ext cx="9692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44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This is our chance to run the place we live in the way residents would run it, openly, carefully, and in our own interest.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1325880" y="5120640"/>
            <a:ext cx="502920" cy="211226"/>
          </a:xfrm>
          <a:prstGeom prst="roundRect">
            <a:avLst>
              <a:gd name="adj" fmla="val 17316"/>
            </a:avLst>
          </a:prstGeom>
          <a:solidFill>
            <a:srgbClr val="56CBC8"/>
          </a:solidFill>
          <a:ln/>
        </p:spPr>
      </p:sp>
      <p:sp>
        <p:nvSpPr>
          <p:cNvPr id="5" name="Text 3"/>
          <p:cNvSpPr/>
          <p:nvPr/>
        </p:nvSpPr>
        <p:spPr>
          <a:xfrm>
            <a:off x="1298448" y="5715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dirty="0">
                <a:solidFill>
                  <a:srgbClr val="56CB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Embassy Gardens leaseholder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2C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95360" y="2926080"/>
            <a:ext cx="6035040" cy="6035040"/>
          </a:xfrm>
          <a:prstGeom prst="ellipse">
            <a:avLst/>
          </a:prstGeom>
          <a:solidFill>
            <a:srgbClr val="0E5C38">
              <a:alpha val="34000"/>
            </a:srgbClr>
          </a:solidFill>
          <a:ln/>
        </p:spPr>
      </p:sp>
      <p:pic>
        <p:nvPicPr>
          <p:cNvPr id="3" name="Image 0" descr="/tmp/deck/logo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822960"/>
            <a:ext cx="3657600" cy="62523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13232" y="2331720"/>
            <a:ext cx="566928" cy="238110"/>
          </a:xfrm>
          <a:prstGeom prst="roundRect">
            <a:avLst>
              <a:gd name="adj" fmla="val 15361"/>
            </a:avLst>
          </a:prstGeom>
          <a:solidFill>
            <a:srgbClr val="56CBC8"/>
          </a:solidFill>
          <a:ln/>
        </p:spPr>
      </p:sp>
      <p:sp>
        <p:nvSpPr>
          <p:cNvPr id="5" name="Text 2"/>
          <p:cNvSpPr/>
          <p:nvPr/>
        </p:nvSpPr>
        <p:spPr>
          <a:xfrm>
            <a:off x="685800" y="2971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300" kern="0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GET INVOLVED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3291840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Count your flat in.</a:t>
            </a:r>
            <a:endParaRPr lang="en-US" sz="4800" dirty="0"/>
          </a:p>
        </p:txBody>
      </p:sp>
      <p:sp>
        <p:nvSpPr>
          <p:cNvPr id="7" name="Text 4"/>
          <p:cNvSpPr/>
          <p:nvPr/>
        </p:nvSpPr>
        <p:spPr>
          <a:xfrm>
            <a:off x="685800" y="434340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CFE9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Register in two minutes. It is free, non-binding, and it counts your flat towards your building’s threshold.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85800" y="5440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000" b="1" spc="200" kern="0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REGISTER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embassygardens-rtm.com/join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389120" y="5440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000" b="1" spc="200" kern="0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EMAIL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info@egra.org.uk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8092440" y="54406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00"/>
              </a:lnSpc>
              <a:buNone/>
            </a:pPr>
            <a:r>
              <a:rPr lang="en-US" sz="1000" b="1" spc="200" kern="0" dirty="0">
                <a:solidFill>
                  <a:srgbClr val="56CBC8"/>
                </a:solidFill>
                <a:latin typeface="Space Grotesk" pitchFamily="34" charset="0"/>
                <a:ea typeface="Space Grotesk" pitchFamily="34" charset="-122"/>
                <a:cs typeface="Space Grotesk" pitchFamily="34" charset="-120"/>
              </a:rPr>
              <a:t>WEBSITE
</a:t>
            </a:r>
            <a:pPr algn="l" indent="0" marL="0">
              <a:lnSpc>
                <a:spcPts val="2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embassygardens-rtm.com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EGRA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Embassy Gardens RTM Template</dc:title>
  <dc:subject>PptxGenJS Presentation</dc:subject>
  <dc:creator>Embassy Gardens Residents Association</dc:creator>
  <cp:lastModifiedBy>Embassy Gardens Residents Association</cp:lastModifiedBy>
  <cp:revision>1</cp:revision>
  <dcterms:created xsi:type="dcterms:W3CDTF">2026-08-22T11:12:01Z</dcterms:created>
  <dcterms:modified xsi:type="dcterms:W3CDTF">2026-08-22T11:12:01Z</dcterms:modified>
</cp:coreProperties>
</file>